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74" r:id="rId3"/>
    <p:sldId id="269" r:id="rId4"/>
    <p:sldId id="262" r:id="rId5"/>
    <p:sldId id="263" r:id="rId6"/>
    <p:sldId id="264" r:id="rId7"/>
    <p:sldId id="273" r:id="rId8"/>
    <p:sldId id="275" r:id="rId9"/>
    <p:sldId id="271" r:id="rId10"/>
    <p:sldId id="268" r:id="rId11"/>
    <p:sldId id="277" r:id="rId12"/>
    <p:sldId id="265" r:id="rId13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1B0F"/>
    <a:srgbClr val="C71C1C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6" autoAdjust="0"/>
    <p:restoredTop sz="94626"/>
  </p:normalViewPr>
  <p:slideViewPr>
    <p:cSldViewPr snapToGrid="0">
      <p:cViewPr varScale="1">
        <p:scale>
          <a:sx n="83" d="100"/>
          <a:sy n="83" d="100"/>
        </p:scale>
        <p:origin x="8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g"/><Relationship Id="rId3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7DC86-6A5E-4A9F-8A6E-953EE17374A8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24C4044A-F304-48BC-BAAF-08CA363DF11E}">
      <dgm:prSet phldrT="[Text]" custT="1"/>
      <dgm:spPr>
        <a:solidFill>
          <a:srgbClr val="C00000"/>
        </a:solidFill>
      </dgm:spPr>
      <dgm:t>
        <a:bodyPr/>
        <a:lstStyle/>
        <a:p>
          <a:r>
            <a:rPr lang="en-US" sz="2200" dirty="0"/>
            <a:t>Are stores overpricing or underpricing their wine?</a:t>
          </a:r>
        </a:p>
      </dgm:t>
    </dgm:pt>
    <dgm:pt modelId="{67AA1C8C-7E69-4037-9FDA-8036FBE41216}" type="parTrans" cxnId="{0C5C4623-451B-4081-8EE3-589414FF3B05}">
      <dgm:prSet/>
      <dgm:spPr/>
      <dgm:t>
        <a:bodyPr/>
        <a:lstStyle/>
        <a:p>
          <a:endParaRPr lang="en-US"/>
        </a:p>
      </dgm:t>
    </dgm:pt>
    <dgm:pt modelId="{D1DE285C-470C-496C-AAC7-332500381263}" type="sibTrans" cxnId="{0C5C4623-451B-4081-8EE3-589414FF3B05}">
      <dgm:prSet/>
      <dgm:spPr/>
      <dgm:t>
        <a:bodyPr/>
        <a:lstStyle/>
        <a:p>
          <a:endParaRPr lang="en-US"/>
        </a:p>
      </dgm:t>
    </dgm:pt>
    <dgm:pt modelId="{36AD01A9-A60E-49DD-B1EA-7E5F52CF35A8}">
      <dgm:prSet phldrT="[Text]" custT="1"/>
      <dgm:spPr>
        <a:solidFill>
          <a:srgbClr val="C00000"/>
        </a:solidFill>
      </dgm:spPr>
      <dgm:t>
        <a:bodyPr/>
        <a:lstStyle/>
        <a:p>
          <a:r>
            <a:rPr lang="en-IN" sz="2200" i="0" dirty="0"/>
            <a:t>Are stores aware of the attributes used to describe their wine? Are they advertising those attributes clearly?</a:t>
          </a:r>
          <a:endParaRPr lang="en-US" sz="2200" i="0" dirty="0"/>
        </a:p>
      </dgm:t>
    </dgm:pt>
    <dgm:pt modelId="{A4C1A9B2-3BE9-4A90-89E8-5D4DF2BD9A22}" type="parTrans" cxnId="{F050E1F4-49C2-465D-A6F4-ACC5AB69C4C8}">
      <dgm:prSet/>
      <dgm:spPr/>
      <dgm:t>
        <a:bodyPr/>
        <a:lstStyle/>
        <a:p>
          <a:endParaRPr lang="en-US"/>
        </a:p>
      </dgm:t>
    </dgm:pt>
    <dgm:pt modelId="{245C0128-D313-49FD-BE6F-E4C2B7C32360}" type="sibTrans" cxnId="{F050E1F4-49C2-465D-A6F4-ACC5AB69C4C8}">
      <dgm:prSet/>
      <dgm:spPr/>
      <dgm:t>
        <a:bodyPr/>
        <a:lstStyle/>
        <a:p>
          <a:endParaRPr lang="en-US"/>
        </a:p>
      </dgm:t>
    </dgm:pt>
    <dgm:pt modelId="{E3ECB17C-5C08-461D-8792-7E145D5E5411}">
      <dgm:prSet phldrT="[Text]" custT="1"/>
      <dgm:spPr>
        <a:solidFill>
          <a:srgbClr val="CC0000"/>
        </a:solidFill>
      </dgm:spPr>
      <dgm:t>
        <a:bodyPr/>
        <a:lstStyle/>
        <a:p>
          <a:r>
            <a:rPr lang="en-IN" sz="2200" i="0" dirty="0"/>
            <a:t>Can we make wine suggestions to restaurants based on purchase history and menu?</a:t>
          </a:r>
          <a:endParaRPr lang="en-US" sz="2200" i="0" dirty="0"/>
        </a:p>
      </dgm:t>
    </dgm:pt>
    <dgm:pt modelId="{70379D8D-A74E-4119-B580-1465D1092A4B}" type="parTrans" cxnId="{6B8F83DC-8535-414A-82F2-DC4976F26679}">
      <dgm:prSet/>
      <dgm:spPr/>
      <dgm:t>
        <a:bodyPr/>
        <a:lstStyle/>
        <a:p>
          <a:endParaRPr lang="en-US"/>
        </a:p>
      </dgm:t>
    </dgm:pt>
    <dgm:pt modelId="{464DB6E9-080A-4090-A2E6-718F86B08E0D}" type="sibTrans" cxnId="{6B8F83DC-8535-414A-82F2-DC4976F26679}">
      <dgm:prSet/>
      <dgm:spPr/>
      <dgm:t>
        <a:bodyPr/>
        <a:lstStyle/>
        <a:p>
          <a:endParaRPr lang="en-US"/>
        </a:p>
      </dgm:t>
    </dgm:pt>
    <dgm:pt modelId="{F6665716-9422-449F-A8FC-59092D5DB995}" type="pres">
      <dgm:prSet presAssocID="{9257DC86-6A5E-4A9F-8A6E-953EE17374A8}" presName="linearFlow" presStyleCnt="0">
        <dgm:presLayoutVars>
          <dgm:dir/>
          <dgm:resizeHandles val="exact"/>
        </dgm:presLayoutVars>
      </dgm:prSet>
      <dgm:spPr/>
    </dgm:pt>
    <dgm:pt modelId="{9D56F2B8-B93F-4767-82CB-9EB7DC822328}" type="pres">
      <dgm:prSet presAssocID="{24C4044A-F304-48BC-BAAF-08CA363DF11E}" presName="composite" presStyleCnt="0"/>
      <dgm:spPr/>
    </dgm:pt>
    <dgm:pt modelId="{2DB6A778-4FBA-4346-A025-99F77EE7F675}" type="pres">
      <dgm:prSet presAssocID="{24C4044A-F304-48BC-BAAF-08CA363DF11E}" presName="imgShp" presStyleLbl="fgImgPlac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</dgm:spPr>
    </dgm:pt>
    <dgm:pt modelId="{680D8183-65FD-4372-A2B3-C9D66A0CAEEA}" type="pres">
      <dgm:prSet presAssocID="{24C4044A-F304-48BC-BAAF-08CA363DF11E}" presName="txShp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1504871-EC43-4274-BB16-92904656B43E}" type="pres">
      <dgm:prSet presAssocID="{D1DE285C-470C-496C-AAC7-332500381263}" presName="spacing" presStyleCnt="0"/>
      <dgm:spPr/>
    </dgm:pt>
    <dgm:pt modelId="{D3FFFDBC-FB49-429C-ABD8-5B6198CF5FAD}" type="pres">
      <dgm:prSet presAssocID="{36AD01A9-A60E-49DD-B1EA-7E5F52CF35A8}" presName="composite" presStyleCnt="0"/>
      <dgm:spPr/>
    </dgm:pt>
    <dgm:pt modelId="{F1E0BCA6-C5B9-480D-AC9A-786E698EF8EE}" type="pres">
      <dgm:prSet presAssocID="{36AD01A9-A60E-49DD-B1EA-7E5F52CF35A8}" presName="imgShp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97FA6566-5E72-428D-AE27-771C55CF2439}" type="pres">
      <dgm:prSet presAssocID="{36AD01A9-A60E-49DD-B1EA-7E5F52CF35A8}" presName="tx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006577-CCF9-4814-B7A3-CA6E8A2A98FD}" type="pres">
      <dgm:prSet presAssocID="{245C0128-D313-49FD-BE6F-E4C2B7C32360}" presName="spacing" presStyleCnt="0"/>
      <dgm:spPr/>
    </dgm:pt>
    <dgm:pt modelId="{B968E071-28D1-47BB-B953-811D963F197C}" type="pres">
      <dgm:prSet presAssocID="{E3ECB17C-5C08-461D-8792-7E145D5E5411}" presName="composite" presStyleCnt="0"/>
      <dgm:spPr/>
    </dgm:pt>
    <dgm:pt modelId="{39CA81EF-D8E6-4B16-86C9-DD60E34E443C}" type="pres">
      <dgm:prSet presAssocID="{E3ECB17C-5C08-461D-8792-7E145D5E5411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0A5F896C-332E-4424-8DC5-78948CF8FEA5}" type="pres">
      <dgm:prSet presAssocID="{E3ECB17C-5C08-461D-8792-7E145D5E5411}" presName="tx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B8F83DC-8535-414A-82F2-DC4976F26679}" srcId="{9257DC86-6A5E-4A9F-8A6E-953EE17374A8}" destId="{E3ECB17C-5C08-461D-8792-7E145D5E5411}" srcOrd="2" destOrd="0" parTransId="{70379D8D-A74E-4119-B580-1465D1092A4B}" sibTransId="{464DB6E9-080A-4090-A2E6-718F86B08E0D}"/>
    <dgm:cxn modelId="{F050E1F4-49C2-465D-A6F4-ACC5AB69C4C8}" srcId="{9257DC86-6A5E-4A9F-8A6E-953EE17374A8}" destId="{36AD01A9-A60E-49DD-B1EA-7E5F52CF35A8}" srcOrd="1" destOrd="0" parTransId="{A4C1A9B2-3BE9-4A90-89E8-5D4DF2BD9A22}" sibTransId="{245C0128-D313-49FD-BE6F-E4C2B7C32360}"/>
    <dgm:cxn modelId="{BAC497D3-CB29-4598-986B-277163CF17BD}" type="presOf" srcId="{9257DC86-6A5E-4A9F-8A6E-953EE17374A8}" destId="{F6665716-9422-449F-A8FC-59092D5DB995}" srcOrd="0" destOrd="0" presId="urn:microsoft.com/office/officeart/2005/8/layout/vList3"/>
    <dgm:cxn modelId="{87EE745F-43D2-4B80-B74F-C302C0A9FC21}" type="presOf" srcId="{E3ECB17C-5C08-461D-8792-7E145D5E5411}" destId="{0A5F896C-332E-4424-8DC5-78948CF8FEA5}" srcOrd="0" destOrd="0" presId="urn:microsoft.com/office/officeart/2005/8/layout/vList3"/>
    <dgm:cxn modelId="{0C5C4623-451B-4081-8EE3-589414FF3B05}" srcId="{9257DC86-6A5E-4A9F-8A6E-953EE17374A8}" destId="{24C4044A-F304-48BC-BAAF-08CA363DF11E}" srcOrd="0" destOrd="0" parTransId="{67AA1C8C-7E69-4037-9FDA-8036FBE41216}" sibTransId="{D1DE285C-470C-496C-AAC7-332500381263}"/>
    <dgm:cxn modelId="{8EDFDC11-3D14-4726-A6D0-1F20738832DA}" type="presOf" srcId="{36AD01A9-A60E-49DD-B1EA-7E5F52CF35A8}" destId="{97FA6566-5E72-428D-AE27-771C55CF2439}" srcOrd="0" destOrd="0" presId="urn:microsoft.com/office/officeart/2005/8/layout/vList3"/>
    <dgm:cxn modelId="{141CEC12-228E-458C-BA11-39B3EAE7CD01}" type="presOf" srcId="{24C4044A-F304-48BC-BAAF-08CA363DF11E}" destId="{680D8183-65FD-4372-A2B3-C9D66A0CAEEA}" srcOrd="0" destOrd="0" presId="urn:microsoft.com/office/officeart/2005/8/layout/vList3"/>
    <dgm:cxn modelId="{95B169D8-2022-4346-BBF9-7C82CDB3D92E}" type="presParOf" srcId="{F6665716-9422-449F-A8FC-59092D5DB995}" destId="{9D56F2B8-B93F-4767-82CB-9EB7DC822328}" srcOrd="0" destOrd="0" presId="urn:microsoft.com/office/officeart/2005/8/layout/vList3"/>
    <dgm:cxn modelId="{2E7DBC51-CBB5-4382-BEA9-B59C6326995C}" type="presParOf" srcId="{9D56F2B8-B93F-4767-82CB-9EB7DC822328}" destId="{2DB6A778-4FBA-4346-A025-99F77EE7F675}" srcOrd="0" destOrd="0" presId="urn:microsoft.com/office/officeart/2005/8/layout/vList3"/>
    <dgm:cxn modelId="{4AFBF319-E86C-4895-99DF-D76C63554CD3}" type="presParOf" srcId="{9D56F2B8-B93F-4767-82CB-9EB7DC822328}" destId="{680D8183-65FD-4372-A2B3-C9D66A0CAEEA}" srcOrd="1" destOrd="0" presId="urn:microsoft.com/office/officeart/2005/8/layout/vList3"/>
    <dgm:cxn modelId="{FF622B0B-39A8-4049-B868-F03EA6CF3B24}" type="presParOf" srcId="{F6665716-9422-449F-A8FC-59092D5DB995}" destId="{41504871-EC43-4274-BB16-92904656B43E}" srcOrd="1" destOrd="0" presId="urn:microsoft.com/office/officeart/2005/8/layout/vList3"/>
    <dgm:cxn modelId="{185B4FC4-E413-4CA6-97F4-3DEAFB322491}" type="presParOf" srcId="{F6665716-9422-449F-A8FC-59092D5DB995}" destId="{D3FFFDBC-FB49-429C-ABD8-5B6198CF5FAD}" srcOrd="2" destOrd="0" presId="urn:microsoft.com/office/officeart/2005/8/layout/vList3"/>
    <dgm:cxn modelId="{71BFE16C-55C8-4C19-B2AF-082C83D69A09}" type="presParOf" srcId="{D3FFFDBC-FB49-429C-ABD8-5B6198CF5FAD}" destId="{F1E0BCA6-C5B9-480D-AC9A-786E698EF8EE}" srcOrd="0" destOrd="0" presId="urn:microsoft.com/office/officeart/2005/8/layout/vList3"/>
    <dgm:cxn modelId="{66BFC3AC-3E3D-4579-ADA6-FD6BB7547322}" type="presParOf" srcId="{D3FFFDBC-FB49-429C-ABD8-5B6198CF5FAD}" destId="{97FA6566-5E72-428D-AE27-771C55CF2439}" srcOrd="1" destOrd="0" presId="urn:microsoft.com/office/officeart/2005/8/layout/vList3"/>
    <dgm:cxn modelId="{C43E0538-D9D6-4B2D-A3B8-420A8A73BB72}" type="presParOf" srcId="{F6665716-9422-449F-A8FC-59092D5DB995}" destId="{2C006577-CCF9-4814-B7A3-CA6E8A2A98FD}" srcOrd="3" destOrd="0" presId="urn:microsoft.com/office/officeart/2005/8/layout/vList3"/>
    <dgm:cxn modelId="{B2C82F28-683E-4C59-A058-56EBF1E0A759}" type="presParOf" srcId="{F6665716-9422-449F-A8FC-59092D5DB995}" destId="{B968E071-28D1-47BB-B953-811D963F197C}" srcOrd="4" destOrd="0" presId="urn:microsoft.com/office/officeart/2005/8/layout/vList3"/>
    <dgm:cxn modelId="{888EEC62-1CFE-4FF5-9060-908DEE69AF69}" type="presParOf" srcId="{B968E071-28D1-47BB-B953-811D963F197C}" destId="{39CA81EF-D8E6-4B16-86C9-DD60E34E443C}" srcOrd="0" destOrd="0" presId="urn:microsoft.com/office/officeart/2005/8/layout/vList3"/>
    <dgm:cxn modelId="{7146352F-1D34-45D3-8213-8DABB953C9EE}" type="presParOf" srcId="{B968E071-28D1-47BB-B953-811D963F197C}" destId="{0A5F896C-332E-4424-8DC5-78948CF8FEA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0D8183-65FD-4372-A2B3-C9D66A0CAEEA}">
      <dsp:nvSpPr>
        <dsp:cNvPr id="0" name=""/>
        <dsp:cNvSpPr/>
      </dsp:nvSpPr>
      <dsp:spPr>
        <a:xfrm rot="10800000">
          <a:off x="1947896" y="2562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/>
            <a:t>Are stores overpricing or underpricing their wine?</a:t>
          </a:r>
        </a:p>
      </dsp:txBody>
      <dsp:txXfrm rot="10800000">
        <a:off x="2228028" y="2562"/>
        <a:ext cx="6341140" cy="1120528"/>
      </dsp:txXfrm>
    </dsp:sp>
    <dsp:sp modelId="{2DB6A778-4FBA-4346-A025-99F77EE7F675}">
      <dsp:nvSpPr>
        <dsp:cNvPr id="0" name=""/>
        <dsp:cNvSpPr/>
      </dsp:nvSpPr>
      <dsp:spPr>
        <a:xfrm>
          <a:off x="1387631" y="2562"/>
          <a:ext cx="1120528" cy="112052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8000" r="-3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FA6566-5E72-428D-AE27-771C55CF2439}">
      <dsp:nvSpPr>
        <dsp:cNvPr id="0" name=""/>
        <dsp:cNvSpPr/>
      </dsp:nvSpPr>
      <dsp:spPr>
        <a:xfrm rot="10800000">
          <a:off x="1947896" y="1457578"/>
          <a:ext cx="6621272" cy="1120528"/>
        </a:xfrm>
        <a:prstGeom prst="homePlate">
          <a:avLst/>
        </a:prstGeom>
        <a:solidFill>
          <a:srgbClr val="C0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i="0" kern="1200" dirty="0"/>
            <a:t>Are stores aware of the attributes used to describe their wine? Are they advertising those attributes clearly?</a:t>
          </a:r>
          <a:endParaRPr lang="en-US" sz="2200" i="0" kern="1200" dirty="0"/>
        </a:p>
      </dsp:txBody>
      <dsp:txXfrm rot="10800000">
        <a:off x="2228028" y="1457578"/>
        <a:ext cx="6341140" cy="1120528"/>
      </dsp:txXfrm>
    </dsp:sp>
    <dsp:sp modelId="{F1E0BCA6-C5B9-480D-AC9A-786E698EF8EE}">
      <dsp:nvSpPr>
        <dsp:cNvPr id="0" name=""/>
        <dsp:cNvSpPr/>
      </dsp:nvSpPr>
      <dsp:spPr>
        <a:xfrm>
          <a:off x="1387631" y="1457578"/>
          <a:ext cx="1120528" cy="1120528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5F896C-332E-4424-8DC5-78948CF8FEA5}">
      <dsp:nvSpPr>
        <dsp:cNvPr id="0" name=""/>
        <dsp:cNvSpPr/>
      </dsp:nvSpPr>
      <dsp:spPr>
        <a:xfrm rot="10800000">
          <a:off x="1947896" y="2912593"/>
          <a:ext cx="6621272" cy="1120528"/>
        </a:xfrm>
        <a:prstGeom prst="homePlate">
          <a:avLst/>
        </a:prstGeom>
        <a:solidFill>
          <a:srgbClr val="CC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4122" tIns="83820" rIns="156464" bIns="8382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2200" i="0" kern="1200" dirty="0"/>
            <a:t>Can we make wine suggestions to restaurants based on purchase history and menu?</a:t>
          </a:r>
          <a:endParaRPr lang="en-US" sz="2200" i="0" kern="1200" dirty="0"/>
        </a:p>
      </dsp:txBody>
      <dsp:txXfrm rot="10800000">
        <a:off x="2228028" y="2912593"/>
        <a:ext cx="6341140" cy="1120528"/>
      </dsp:txXfrm>
    </dsp:sp>
    <dsp:sp modelId="{39CA81EF-D8E6-4B16-86C9-DD60E34E443C}">
      <dsp:nvSpPr>
        <dsp:cNvPr id="0" name=""/>
        <dsp:cNvSpPr/>
      </dsp:nvSpPr>
      <dsp:spPr>
        <a:xfrm>
          <a:off x="1387631" y="2912593"/>
          <a:ext cx="1120528" cy="112052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tiff>
</file>

<file path=ppt/media/image20.png>
</file>

<file path=ppt/media/image21.tiff>
</file>

<file path=ppt/media/image22.png>
</file>

<file path=ppt/media/image23.tiff>
</file>

<file path=ppt/media/image24.tiff>
</file>

<file path=ppt/media/image25.tiff>
</file>

<file path=ppt/media/image26.tiff>
</file>

<file path=ppt/media/image27.tiff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E1607-F731-8D4F-8E27-E1D4816D7466}" type="datetimeFigureOut">
              <a:rPr lang="en-US" smtClean="0"/>
              <a:t>10/8/17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4E9B7-0214-6741-AE9B-406D1D756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79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passionatefoodie.blogspot.com</a:t>
            </a:r>
            <a:r>
              <a:rPr lang="en-US" dirty="0" smtClean="0"/>
              <a:t>/2010/07/what-is-best-way-to-organize-wine-</a:t>
            </a:r>
            <a:r>
              <a:rPr lang="en-US" dirty="0" err="1" smtClean="0"/>
              <a:t>store.html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14E9B7-0214-6741-AE9B-406D1D75654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79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F8B444C-3C36-4355-9438-DD3E51775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46917F5-A857-4A4A-BB67-6AF9995A8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5A8642E-C2BB-4A23-A713-75BFB5E35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9470CCE-5F1E-462A-B8C2-483B0C334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4CE1E51-942A-4DF2-BF1E-14CC15B4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7781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194D88-A00C-440B-9A63-EB53BC605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6EB6763-677E-4B7C-A16C-9AD1E52F3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60C3283-DF22-4D2D-AB82-9A9133A9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A0E72F-392A-48E8-A351-7C470726E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15EE4BF-D9BA-4439-8A13-799F8ADE1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9859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A428D2A-2D7B-44B6-ABBC-F2BFB14331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D9B90C36-D240-48B9-9E9E-0379AEB8F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595DB4E-A6EA-47A4-A122-8D20B71F6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16A804-D141-4001-92C9-6C3A994B8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8925AA-2CA4-4478-AFA8-43D6E836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128035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4191000"/>
            <a:ext cx="12192000" cy="2667000"/>
          </a:xfrm>
          <a:prstGeom prst="rect">
            <a:avLst/>
          </a:prstGeom>
        </p:spPr>
        <p:txBody>
          <a:bodyPr/>
          <a:lstStyle>
            <a:lvl1pPr marL="0" marR="0" indent="0" algn="l" defTabSz="3429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AA9C8F"/>
              </a:buClr>
              <a:buSzTx/>
              <a:buFont typeface="Wingdings" charset="2"/>
              <a:buNone/>
              <a:tabLst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3124200"/>
            <a:ext cx="10871200" cy="838200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Font typeface="Wingdings" charset="2"/>
              <a:buNone/>
              <a:defRPr sz="1800" baseline="0"/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subtitle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286106"/>
            <a:ext cx="7213600" cy="1548099"/>
          </a:xfrm>
          <a:prstGeom prst="rect">
            <a:avLst/>
          </a:prstGeom>
        </p:spPr>
        <p:txBody>
          <a:bodyPr anchor="ctr" anchorCtr="0"/>
          <a:lstStyle>
            <a:lvl1pPr marL="0" indent="0">
              <a:spcBef>
                <a:spcPts val="0"/>
              </a:spcBef>
              <a:buNone/>
              <a:defRPr sz="3000" baseline="0">
                <a:solidFill>
                  <a:srgbClr val="000000"/>
                </a:solidFill>
              </a:defRPr>
            </a:lvl1pPr>
            <a:lvl2pPr marL="342900" indent="0">
              <a:buNone/>
              <a:defRPr sz="1800"/>
            </a:lvl2pPr>
            <a:lvl3pPr marL="685800" indent="0">
              <a:buNone/>
              <a:defRPr sz="1800"/>
            </a:lvl3pPr>
            <a:lvl4pPr marL="1028700" indent="0">
              <a:buNone/>
              <a:defRPr sz="1800"/>
            </a:lvl4pPr>
            <a:lvl5pPr marL="1371600" indent="0">
              <a:buNone/>
              <a:defRPr sz="1800"/>
            </a:lvl5pPr>
          </a:lstStyle>
          <a:p>
            <a:pPr lvl="0"/>
            <a:r>
              <a:rPr lang="en-US" dirty="0"/>
              <a:t>Click to enter page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7863840" y="1286105"/>
            <a:ext cx="3657600" cy="1548098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731131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571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Drag picture here, or click icon to add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411019"/>
            <a:ext cx="12192000" cy="1295400"/>
          </a:xfrm>
          <a:prstGeom prst="rect">
            <a:avLst/>
          </a:prstGeom>
          <a:solidFill>
            <a:srgbClr val="C75B12">
              <a:alpha val="89000"/>
            </a:srgbClr>
          </a:solidFill>
        </p:spPr>
        <p:txBody>
          <a:bodyPr anchor="ctr" anchorCtr="1"/>
          <a:lstStyle>
            <a:lvl1pPr marL="0" indent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30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/>
            </a:lvl2pPr>
            <a:lvl3pPr marL="685800" indent="0" algn="ctr">
              <a:buNone/>
              <a:defRPr/>
            </a:lvl3pPr>
            <a:lvl4pPr marL="1028700" indent="0" algn="ctr">
              <a:buNone/>
              <a:defRPr/>
            </a:lvl4pPr>
            <a:lvl5pPr marL="1371600" indent="0" algn="ctr">
              <a:buNone/>
              <a:defRPr/>
            </a:lvl5pPr>
          </a:lstStyle>
          <a:p>
            <a:pPr lvl="0"/>
            <a:r>
              <a:rPr lang="en-US" dirty="0"/>
              <a:t>Click to enter page title</a:t>
            </a:r>
          </a:p>
          <a:p>
            <a:pPr lvl="0"/>
            <a:r>
              <a:rPr lang="en-US" dirty="0"/>
              <a:t>Second line of text</a:t>
            </a:r>
          </a:p>
        </p:txBody>
      </p:sp>
      <p:pic>
        <p:nvPicPr>
          <p:cNvPr id="4" name="Picture 3" descr="UTMBS_Mark_RGB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6400800"/>
            <a:ext cx="4572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86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C994F9-7E3F-43D9-8B0D-0B96D9388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9587176-FFA9-4434-9663-0F665FAFB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4F1F19-5DED-44A0-B767-3331FAC20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830470A-CF8F-44FA-B613-4C2BB50DD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A852D29-87FF-47FF-B663-27DCB9E3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0947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DF08BED-5B04-43CC-8D62-7C66B374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2F1D3C9-48F4-44D3-A767-F5F812450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CB5F1B2-7C60-4576-B07F-4D0487E52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C06BF7-B4A6-4C7B-BC48-497120671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686C59-A82A-4172-B15C-A19CFCA7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6753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012D962-3202-4F1D-881C-4AD1FBBF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B4BA8A-CC78-4C6E-A976-94F25D9EC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2FFB780-C0EA-4C84-823D-B4DEE1045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0BD7AA1-B001-4395-9952-DC1837820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D4E34A1-6DD7-4B96-94F4-0CED198EE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220403-A334-4195-B42F-806520625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76349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441918D-0C52-4407-9718-E89CC0533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1EF19C8-9CC2-4F92-B1BF-9F77906D3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0AB2338-BA0D-412C-B6C1-DDE812EC85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D3D7482-B8D5-4770-8B24-2DA4BACC4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5534DF6F-0F28-475C-ADE6-9791D5ADED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8CCA6E3-BE03-4CCA-916E-5B96D6FA0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B0876FB-C87A-4743-9296-DA6773227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FCCF58B-B657-4E78-9542-58F40FEF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07504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BEAC78-A4D8-4C87-BBB3-F3371E9C1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982619F-7FD6-4131-A1CE-E40058322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98DE853-DF18-4C10-8D6E-3BE33F480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FAE7195-EE6E-4730-B4BD-3C78C537E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5091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C2F20204-6270-465D-9E94-C22FF71CE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E26CDDB-07AB-4933-ABA7-A35905878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E0606EB-0339-4973-9517-B2F63EA1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22903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028A56B-B044-4DCA-ACBD-E7419AA14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FD607A4-4B85-411D-9172-FDB3FDF0B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0E0510A-66B1-47DF-82CE-DFECE38C9A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5F1105E-A2BE-4B92-BB08-374F9C460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354ECDC-642D-4E8C-8696-4A2787D20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35DDF60-65FE-48B6-A06F-78DEE967F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896642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7666FC-6FAF-4A66-9D51-23B29EE7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2247355-B7AC-425C-AF77-40416244A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8CA4D88-EB19-42C9-95C7-EF7E07A69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A4EC1860-2DA4-4562-9D17-AE5714CB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1922A9D-2C2E-4039-A33F-70AF0E21B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32DD558-6EC5-4DBC-B322-BF8FBDBE3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89067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2926442-2109-4526-A53A-D0C1E435F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7F309B7-1946-40DA-AC05-27BEC988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F9933C-2173-4ADB-B69C-53A27C7764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71C4F6-1D07-4006-B2A3-07BD1BD274A1}" type="datetimeFigureOut">
              <a:rPr lang="x-none" smtClean="0"/>
              <a:t>10/8/17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1A12C5C-F650-4A3C-8CDF-9772AC25E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232C949-D161-4C80-A431-70813C9285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022EA-91C8-4F4B-BBCB-5EA8A21DD92F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68562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tiff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openxmlformats.org/officeDocument/2006/relationships/image" Target="../media/image19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tiff"/><Relationship Id="rId5" Type="http://schemas.openxmlformats.org/officeDocument/2006/relationships/image" Target="../media/image24.tiff"/><Relationship Id="rId6" Type="http://schemas.openxmlformats.org/officeDocument/2006/relationships/image" Target="../media/image25.tiff"/><Relationship Id="rId7" Type="http://schemas.openxmlformats.org/officeDocument/2006/relationships/image" Target="../media/image26.tiff"/><Relationship Id="rId8" Type="http://schemas.openxmlformats.org/officeDocument/2006/relationships/image" Target="../media/image27.tiff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3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  <p:extLst/>
          </p:nvPr>
        </p:nvSpPr>
        <p:spPr>
          <a:xfrm>
            <a:off x="622300" y="2057817"/>
            <a:ext cx="8409215" cy="628650"/>
          </a:xfrm>
        </p:spPr>
        <p:txBody>
          <a:bodyPr>
            <a:noAutofit/>
          </a:bodyPr>
          <a:lstStyle/>
          <a:p>
            <a:r>
              <a:rPr lang="en-US" sz="2000" b="1" dirty="0"/>
              <a:t>October 5, 2017</a:t>
            </a:r>
          </a:p>
          <a:p>
            <a:r>
              <a:rPr lang="en-US" sz="2000" b="1" dirty="0">
                <a:solidFill>
                  <a:srgbClr val="C00000"/>
                </a:solidFill>
              </a:rPr>
              <a:t>Bryan, Paige, </a:t>
            </a:r>
            <a:r>
              <a:rPr lang="en-US" sz="2000" b="1" dirty="0" err="1">
                <a:solidFill>
                  <a:srgbClr val="C00000"/>
                </a:solidFill>
              </a:rPr>
              <a:t>Fleder</a:t>
            </a:r>
            <a:r>
              <a:rPr lang="en-US" sz="2000" b="1" dirty="0">
                <a:solidFill>
                  <a:srgbClr val="C00000"/>
                </a:solidFill>
              </a:rPr>
              <a:t>, Meyappan, Aishwarya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  <p:extLst/>
          </p:nvPr>
        </p:nvSpPr>
        <p:spPr>
          <a:xfrm>
            <a:off x="622300" y="824043"/>
            <a:ext cx="6240237" cy="154809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+mn-ea"/>
              </a:rPr>
              <a:t>Around the World in Grapey Days</a:t>
            </a:r>
          </a:p>
          <a:p>
            <a:endParaRPr lang="en-US" sz="800" dirty="0">
              <a:solidFill>
                <a:schemeClr val="tx1"/>
              </a:solidFill>
              <a:cs typeface="+mn-ea"/>
            </a:endParaRPr>
          </a:p>
          <a:p>
            <a:r>
              <a:rPr lang="en-US" sz="1800" dirty="0">
                <a:solidFill>
                  <a:srgbClr val="CD6B00"/>
                </a:solidFill>
                <a:cs typeface="+mn-ea"/>
              </a:rPr>
              <a:t> </a:t>
            </a:r>
            <a:r>
              <a:rPr lang="zh-CN" altLang="en-US" sz="1800" dirty="0">
                <a:solidFill>
                  <a:srgbClr val="CD6B00"/>
                </a:solidFill>
                <a:cs typeface="+mn-ea"/>
              </a:rPr>
              <a:t> </a:t>
            </a:r>
            <a:endParaRPr lang="en-US" dirty="0">
              <a:solidFill>
                <a:srgbClr val="CD6B00"/>
              </a:solidFill>
            </a:endParaRPr>
          </a:p>
          <a:p>
            <a:endParaRPr lang="en-US" sz="2400" dirty="0">
              <a:solidFill>
                <a:srgbClr val="CD6B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837" y="687222"/>
            <a:ext cx="3540579" cy="16849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9100"/>
            <a:ext cx="12192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8939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3200" i="1" dirty="0">
                <a:cs typeface="Arial" pitchFamily="34" charset="0"/>
              </a:rPr>
              <a:t>Can cosine similarity predict the next variety you should try?</a:t>
            </a:r>
          </a:p>
        </p:txBody>
      </p:sp>
      <p:pic>
        <p:nvPicPr>
          <p:cNvPr id="1026" name="Picture 2" descr="Image result for chardonnay">
            <a:extLst>
              <a:ext uri="{FF2B5EF4-FFF2-40B4-BE49-F238E27FC236}">
                <a16:creationId xmlns:a16="http://schemas.microsoft.com/office/drawing/2014/main" xmlns="" id="{6EF5D830-58F1-4F54-A66C-30D7D9161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71" y="1250157"/>
            <a:ext cx="1406657" cy="4593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Image result for sauvignon blanc">
            <a:extLst>
              <a:ext uri="{FF2B5EF4-FFF2-40B4-BE49-F238E27FC236}">
                <a16:creationId xmlns:a16="http://schemas.microsoft.com/office/drawing/2014/main" xmlns="" id="{012DDAC4-A3F8-4056-AAA4-2C5EB6D67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023" y="1040059"/>
            <a:ext cx="1319516" cy="233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Image result for Sangiovese Grosso bottle">
            <a:extLst>
              <a:ext uri="{FF2B5EF4-FFF2-40B4-BE49-F238E27FC236}">
                <a16:creationId xmlns:a16="http://schemas.microsoft.com/office/drawing/2014/main" xmlns="" id="{3A72EEBC-2C65-4460-BC73-A0415E834B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038" b="7740"/>
          <a:stretch/>
        </p:blipFill>
        <p:spPr bwMode="auto">
          <a:xfrm>
            <a:off x="9075606" y="3893871"/>
            <a:ext cx="2546350" cy="2964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xmlns="" id="{38A67EC0-D590-495A-98D1-DD8BB50F9AF5}"/>
              </a:ext>
            </a:extLst>
          </p:cNvPr>
          <p:cNvSpPr/>
          <p:nvPr/>
        </p:nvSpPr>
        <p:spPr>
          <a:xfrm>
            <a:off x="3892848" y="897977"/>
            <a:ext cx="4269246" cy="2865368"/>
          </a:xfrm>
          <a:prstGeom prst="rightArrow">
            <a:avLst>
              <a:gd name="adj1" fmla="val 50000"/>
              <a:gd name="adj2" fmla="val 33294"/>
            </a:avLst>
          </a:prstGeom>
          <a:solidFill>
            <a:srgbClr val="00B050"/>
          </a:solidFill>
          <a:ln>
            <a:solidFill>
              <a:srgbClr val="C7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</a:rPr>
              <a:t>Cosine similarity: 0.831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Most similar attributes:</a:t>
            </a:r>
          </a:p>
          <a:p>
            <a:pPr algn="ctr">
              <a:lnSpc>
                <a:spcPct val="150000"/>
              </a:lnSpc>
            </a:pPr>
            <a:r>
              <a:rPr lang="en-US" i="1" dirty="0">
                <a:solidFill>
                  <a:schemeClr val="tx1"/>
                </a:solidFill>
              </a:rPr>
              <a:t>Acidity, Fruit, Citrus, Crisp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xmlns="" id="{CDD61CEB-4E64-4E78-8A07-2409C30D36CB}"/>
              </a:ext>
            </a:extLst>
          </p:cNvPr>
          <p:cNvSpPr/>
          <p:nvPr/>
        </p:nvSpPr>
        <p:spPr>
          <a:xfrm>
            <a:off x="3892848" y="3881596"/>
            <a:ext cx="4269246" cy="2865368"/>
          </a:xfrm>
          <a:prstGeom prst="rightArrow">
            <a:avLst>
              <a:gd name="adj1" fmla="val 50000"/>
              <a:gd name="adj2" fmla="val 33294"/>
            </a:avLst>
          </a:prstGeom>
          <a:solidFill>
            <a:srgbClr val="FF0000"/>
          </a:solidFill>
          <a:ln>
            <a:solidFill>
              <a:srgbClr val="C71C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chemeClr val="tx1"/>
                </a:solidFill>
              </a:rPr>
              <a:t>Cosine similarity .442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Least similar attributes: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Cherry, Apple, Berry, Spice </a:t>
            </a:r>
          </a:p>
        </p:txBody>
      </p:sp>
    </p:spTree>
    <p:extLst>
      <p:ext uri="{BB962C8B-B14F-4D97-AF65-F5344CB8AC3E}">
        <p14:creationId xmlns:p14="http://schemas.microsoft.com/office/powerpoint/2010/main" val="3625050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3200" i="1" dirty="0">
                <a:cs typeface="Arial" pitchFamily="34" charset="0"/>
              </a:rPr>
              <a:t>Can cosine similarity predict the next variety you should try?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550" y="931109"/>
            <a:ext cx="9433450" cy="572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1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 lnSpcReduction="10000"/>
          </a:bodyPr>
          <a:lstStyle/>
          <a:p>
            <a:r>
              <a:rPr lang="en-US" sz="3200" i="1" dirty="0">
                <a:cs typeface="Arial" pitchFamily="34" charset="0"/>
              </a:rPr>
              <a:t>What is average rating when each of these foods </a:t>
            </a:r>
            <a:r>
              <a:rPr lang="en-US" sz="3200" i="1">
                <a:cs typeface="Arial" pitchFamily="34" charset="0"/>
              </a:rPr>
              <a:t>are mentioned in the review?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2900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Cheap Chow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56587" y="1275279"/>
            <a:ext cx="2500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Fancy Food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89" y="1724514"/>
            <a:ext cx="1887132" cy="12580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81" y="4041630"/>
            <a:ext cx="2216554" cy="111836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810" y="5252747"/>
            <a:ext cx="1614489" cy="107094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888" y="3079909"/>
            <a:ext cx="1737940" cy="8689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6778" y="3153853"/>
            <a:ext cx="1905925" cy="127061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96777" y="1706361"/>
            <a:ext cx="1905925" cy="120144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96779" y="4588925"/>
            <a:ext cx="1905924" cy="1642023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>
            <a:off x="2471332" y="2307082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71331" y="3460155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64777" y="4622243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464776" y="5788220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8899912" y="22680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899912" y="5353734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406242" y="2059272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0.98 SD below the mean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406242" y="315385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0.72 SD below the mean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399377" y="4236666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0.64 SD below the mean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406242" y="5252747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The avg. rating is 0.53 SD below the mean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580946" y="186160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0.74 SD above the mean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575530" y="3268243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0.52 SD above the mean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573567" y="5035131"/>
            <a:ext cx="2185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The avg. rating is 0.36 SD above the mean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8899912" y="3669479"/>
            <a:ext cx="51793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105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Data Description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cs typeface="Arial" pitchFamily="34" charset="0"/>
              </a:rPr>
              <a:t>Wine 101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87FF6D87-D607-4811-9125-5FE32CE82A2D}"/>
              </a:ext>
            </a:extLst>
          </p:cNvPr>
          <p:cNvSpPr/>
          <p:nvPr/>
        </p:nvSpPr>
        <p:spPr>
          <a:xfrm>
            <a:off x="1848035" y="1389060"/>
            <a:ext cx="849662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KEY STATISTICS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xmlns="" id="{2903BFB1-CD1F-4688-9CF6-6E123B86FCFF}"/>
              </a:ext>
            </a:extLst>
          </p:cNvPr>
          <p:cNvSpPr/>
          <p:nvPr/>
        </p:nvSpPr>
        <p:spPr>
          <a:xfrm>
            <a:off x="1888369" y="1983210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151k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 Reviews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E1DA835E-2AEE-437B-BBE2-0CB1AC557590}"/>
              </a:ext>
            </a:extLst>
          </p:cNvPr>
          <p:cNvCxnSpPr/>
          <p:nvPr/>
        </p:nvCxnSpPr>
        <p:spPr>
          <a:xfrm>
            <a:off x="1867271" y="1815342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xmlns="" id="{CC7DEEBA-D332-406E-A48A-929D24885F56}"/>
              </a:ext>
            </a:extLst>
          </p:cNvPr>
          <p:cNvCxnSpPr/>
          <p:nvPr/>
        </p:nvCxnSpPr>
        <p:spPr>
          <a:xfrm>
            <a:off x="1888369" y="3619171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13062088-A00A-46FC-89ED-5DC9473E6AE0}"/>
              </a:ext>
            </a:extLst>
          </p:cNvPr>
          <p:cNvCxnSpPr/>
          <p:nvPr/>
        </p:nvCxnSpPr>
        <p:spPr>
          <a:xfrm>
            <a:off x="1867271" y="1399277"/>
            <a:ext cx="84966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xmlns="" id="{56F5041E-209B-460A-9FF8-6BFA5DA3C086}"/>
              </a:ext>
            </a:extLst>
          </p:cNvPr>
          <p:cNvSpPr/>
          <p:nvPr/>
        </p:nvSpPr>
        <p:spPr>
          <a:xfrm>
            <a:off x="4038245" y="1983210"/>
            <a:ext cx="2006666" cy="1482563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15k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Wineries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xmlns="" id="{BE0B18DC-CDA8-4802-87E4-080145066B47}"/>
              </a:ext>
            </a:extLst>
          </p:cNvPr>
          <p:cNvSpPr/>
          <p:nvPr/>
        </p:nvSpPr>
        <p:spPr>
          <a:xfrm>
            <a:off x="6188121" y="1983210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632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Wine Varieties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xmlns="" id="{FF58834B-EF3B-462D-AC20-82F517D64DA0}"/>
              </a:ext>
            </a:extLst>
          </p:cNvPr>
          <p:cNvSpPr/>
          <p:nvPr/>
        </p:nvSpPr>
        <p:spPr>
          <a:xfrm>
            <a:off x="8337997" y="1983210"/>
            <a:ext cx="2006666" cy="1482563"/>
          </a:xfrm>
          <a:prstGeom prst="round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10</a:t>
            </a:r>
          </a:p>
          <a:p>
            <a:pPr algn="ctr"/>
            <a:r>
              <a:rPr lang="en-US" sz="1600" b="1" dirty="0">
                <a:solidFill>
                  <a:schemeClr val="tx2"/>
                </a:solidFill>
              </a:rPr>
              <a:t>Attributes</a:t>
            </a:r>
          </a:p>
          <a:p>
            <a:pPr algn="ctr"/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A85146F-9720-46B3-9CA2-ED6CBA886217}"/>
              </a:ext>
            </a:extLst>
          </p:cNvPr>
          <p:cNvSpPr txBox="1"/>
          <p:nvPr/>
        </p:nvSpPr>
        <p:spPr>
          <a:xfrm>
            <a:off x="1709744" y="4113139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tx2"/>
                </a:solidFill>
              </a:rPr>
              <a:t>Where?</a:t>
            </a:r>
            <a:endParaRPr lang="x-none" sz="2400" b="1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B6FE337E-50D8-4689-8954-B7CE3485114C}"/>
              </a:ext>
            </a:extLst>
          </p:cNvPr>
          <p:cNvSpPr txBox="1"/>
          <p:nvPr/>
        </p:nvSpPr>
        <p:spPr>
          <a:xfrm>
            <a:off x="1709744" y="4855734"/>
            <a:ext cx="1291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dirty="0">
                <a:solidFill>
                  <a:schemeClr val="tx2"/>
                </a:solidFill>
              </a:rPr>
              <a:t>What?</a:t>
            </a:r>
            <a:endParaRPr lang="x-none" sz="2400" b="1" dirty="0">
              <a:solidFill>
                <a:schemeClr val="tx2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3DD19BC-7E01-4696-A842-C903A434B10B}"/>
              </a:ext>
            </a:extLst>
          </p:cNvPr>
          <p:cNvSpPr txBox="1"/>
          <p:nvPr/>
        </p:nvSpPr>
        <p:spPr>
          <a:xfrm>
            <a:off x="3236540" y="4113139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The data was gathered from </a:t>
            </a:r>
            <a:r>
              <a:rPr lang="en-US" b="1" dirty="0" err="1">
                <a:solidFill>
                  <a:srgbClr val="C00000"/>
                </a:solidFill>
              </a:rPr>
              <a:t>WineEnthusiast</a:t>
            </a:r>
            <a:r>
              <a:rPr lang="en-US" b="1" dirty="0">
                <a:solidFill>
                  <a:srgbClr val="C00000"/>
                </a:solidFill>
              </a:rPr>
              <a:t>, one of the premier wine and spirits review and trade magazines</a:t>
            </a:r>
            <a:endParaRPr lang="x-none" b="1" dirty="0">
              <a:solidFill>
                <a:srgbClr val="C0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16BB4F2-FC31-4212-B6F1-30BAE02C4496}"/>
              </a:ext>
            </a:extLst>
          </p:cNvPr>
          <p:cNvSpPr txBox="1"/>
          <p:nvPr/>
        </p:nvSpPr>
        <p:spPr>
          <a:xfrm>
            <a:off x="3236540" y="4855734"/>
            <a:ext cx="7108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C00000"/>
                </a:solidFill>
              </a:rPr>
              <a:t>The dataset contains descriptions, prices, and points given to each type of wine, varying by variety, region, and winery</a:t>
            </a:r>
            <a:endParaRPr lang="x-none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8986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wine stock photo">
            <a:extLst>
              <a:ext uri="{FF2B5EF4-FFF2-40B4-BE49-F238E27FC236}">
                <a16:creationId xmlns:a16="http://schemas.microsoft.com/office/drawing/2014/main" xmlns="" id="{A397CE7E-03FE-4A9F-8B4F-44FEA36594BF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30" b="14830"/>
          <a:stretch>
            <a:fillRect/>
          </a:stretch>
        </p:blipFill>
        <p:spPr bwMode="auto">
          <a:xfrm>
            <a:off x="536980" y="994371"/>
            <a:ext cx="11118040" cy="5211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 Placeholder 13">
            <a:extLst>
              <a:ext uri="{FF2B5EF4-FFF2-40B4-BE49-F238E27FC236}">
                <a16:creationId xmlns:a16="http://schemas.microsoft.com/office/drawing/2014/main" xmlns="" id="{B79715D3-0E2D-46A3-AAAC-16A4A3ED2F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Exploratory Data Analysis</a:t>
            </a:r>
            <a:endParaRPr lang="en-US" sz="3200" i="1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88394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How are wines described?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What attributes are used the most?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67142"/>
            <a:ext cx="4686300" cy="44273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1" y="1567142"/>
            <a:ext cx="4622800" cy="4630458"/>
          </a:xfrm>
          <a:prstGeom prst="rect">
            <a:avLst/>
          </a:prstGeom>
        </p:spPr>
      </p:pic>
      <p:sp>
        <p:nvSpPr>
          <p:cNvPr id="15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Did description length vary by country?</a:t>
            </a:r>
            <a:endParaRPr lang="en-US" sz="1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44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What are the top wine locations in the world?</a:t>
            </a:r>
            <a:endParaRPr lang="en-US" sz="3200" i="1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214437"/>
            <a:ext cx="10058400" cy="49940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7175" y="3457575"/>
            <a:ext cx="2043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NOTE: What do these different colors mean?</a:t>
            </a:r>
          </a:p>
        </p:txBody>
      </p:sp>
    </p:spTree>
    <p:extLst>
      <p:ext uri="{BB962C8B-B14F-4D97-AF65-F5344CB8AC3E}">
        <p14:creationId xmlns:p14="http://schemas.microsoft.com/office/powerpoint/2010/main" val="1342992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What is the current pricing structure of wines?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46863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By country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6292851" y="845644"/>
            <a:ext cx="4375149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By variety</a:t>
            </a:r>
            <a:endParaRPr lang="en-US" sz="1800" dirty="0"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275" y="1256467"/>
            <a:ext cx="9747249" cy="5385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465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13">
            <a:extLst>
              <a:ext uri="{FF2B5EF4-FFF2-40B4-BE49-F238E27FC236}">
                <a16:creationId xmlns:a16="http://schemas.microsoft.com/office/drawing/2014/main" xmlns="" id="{B79715D3-0E2D-46A3-AAAC-16A4A3ED2F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Leveraging Descriptions for Business Insights</a:t>
            </a:r>
            <a:endParaRPr lang="en-US" sz="3200" i="1" dirty="0">
              <a:cs typeface="Arial" pitchFamily="34" charset="0"/>
            </a:endParaRPr>
          </a:p>
        </p:txBody>
      </p:sp>
      <p:pic>
        <p:nvPicPr>
          <p:cNvPr id="2050" name="Picture 2" descr="Image result for wine stock photo">
            <a:extLst>
              <a:ext uri="{FF2B5EF4-FFF2-40B4-BE49-F238E27FC236}">
                <a16:creationId xmlns:a16="http://schemas.microsoft.com/office/drawing/2014/main" xmlns="" id="{2F2ACF19-BCA5-431B-AC1B-0D27EB4B35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277"/>
          <a:stretch/>
        </p:blipFill>
        <p:spPr bwMode="auto">
          <a:xfrm>
            <a:off x="876875" y="968482"/>
            <a:ext cx="10438250" cy="5494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1489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Key Business Questions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564055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Evaluate the pricing structure of wines and recommend the reorganization of liquor stores based on similarities between wine varieties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1DF55659-BB9B-4FE4-AE34-5AC6BB3BC3DC}"/>
              </a:ext>
            </a:extLst>
          </p:cNvPr>
          <p:cNvSpPr/>
          <p:nvPr/>
        </p:nvSpPr>
        <p:spPr>
          <a:xfrm>
            <a:off x="1524000" y="1372748"/>
            <a:ext cx="8997573" cy="120032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i="1" dirty="0">
                <a:solidFill>
                  <a:srgbClr val="C00000"/>
                </a:solidFill>
              </a:rPr>
              <a:t>How can expert reviews be used to improve recommendations for liquor stores?</a:t>
            </a:r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909637" y="2577840"/>
          <a:ext cx="9956800" cy="40356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252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1"/>
          </p:nvPr>
        </p:nvSpPr>
        <p:spPr>
          <a:xfrm>
            <a:off x="1524000" y="0"/>
            <a:ext cx="9144000" cy="792000"/>
          </a:xfrm>
          <a:solidFill>
            <a:srgbClr val="C00000">
              <a:alpha val="89000"/>
            </a:srgbClr>
          </a:solidFill>
        </p:spPr>
        <p:txBody>
          <a:bodyPr>
            <a:normAutofit/>
          </a:bodyPr>
          <a:lstStyle/>
          <a:p>
            <a:r>
              <a:rPr lang="en-IN" sz="3200" i="1" dirty="0">
                <a:cs typeface="Arial" pitchFamily="34" charset="0"/>
              </a:rPr>
              <a:t>Approach</a:t>
            </a:r>
            <a:endParaRPr lang="en-US" sz="3200" i="1" dirty="0">
              <a:cs typeface="Arial" pitchFamily="34" charset="0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xmlns="" id="{497938BC-5D49-4115-9BC1-F78EEE918248}"/>
              </a:ext>
            </a:extLst>
          </p:cNvPr>
          <p:cNvSpPr txBox="1">
            <a:spLocks/>
          </p:cNvSpPr>
          <p:nvPr/>
        </p:nvSpPr>
        <p:spPr>
          <a:xfrm>
            <a:off x="1524000" y="845645"/>
            <a:ext cx="9144000" cy="357179"/>
          </a:xfrm>
          <a:prstGeom prst="rect">
            <a:avLst/>
          </a:prstGeom>
          <a:solidFill>
            <a:schemeClr val="bg1">
              <a:lumMod val="65000"/>
              <a:alpha val="89000"/>
            </a:schemeClr>
          </a:solidFill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30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800" dirty="0">
                <a:cs typeface="Arial" pitchFamily="34" charset="0"/>
              </a:rPr>
              <a:t>A four-step approach was implemented to achieve business goals</a:t>
            </a:r>
            <a:endParaRPr lang="en-US" sz="1800" dirty="0">
              <a:cs typeface="Arial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xmlns="" id="{DF45049E-32C0-42DA-85EA-04AEAC8831A6}"/>
              </a:ext>
            </a:extLst>
          </p:cNvPr>
          <p:cNvSpPr/>
          <p:nvPr/>
        </p:nvSpPr>
        <p:spPr>
          <a:xfrm>
            <a:off x="3414941" y="1375151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Preprocessing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Remove undesirable characters(@,!, </a:t>
            </a:r>
            <a:r>
              <a:rPr lang="en-US" altLang="zh-CN" sz="1600" dirty="0" err="1">
                <a:solidFill>
                  <a:schemeClr val="tx1"/>
                </a:solidFill>
              </a:rPr>
              <a:t>etc</a:t>
            </a:r>
            <a:r>
              <a:rPr lang="en-US" altLang="zh-CN" sz="1600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Remove stop words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xmlns="" id="{E049AF0C-0A12-4749-90F3-B1BB6F07AFAA}"/>
              </a:ext>
            </a:extLst>
          </p:cNvPr>
          <p:cNvSpPr/>
          <p:nvPr/>
        </p:nvSpPr>
        <p:spPr>
          <a:xfrm>
            <a:off x="2130367" y="2644167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IN" sz="1600" b="1" dirty="0">
                <a:solidFill>
                  <a:schemeClr val="tx1"/>
                </a:solidFill>
              </a:rPr>
              <a:t>Analysis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Calculate lift values of top 25 wine varieties against top 20 attributes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tx1"/>
                </a:solidFill>
              </a:rPr>
              <a:t>Vectorize each variety and calculate cosine similarities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xmlns="" id="{A6E817D0-14C7-4A60-923E-9E1A1EB30205}"/>
              </a:ext>
            </a:extLst>
          </p:cNvPr>
          <p:cNvSpPr/>
          <p:nvPr/>
        </p:nvSpPr>
        <p:spPr>
          <a:xfrm>
            <a:off x="3414941" y="3951971"/>
            <a:ext cx="6809172" cy="1417432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endParaRPr lang="en-US" altLang="zh-CN" sz="160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Insights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Reviews utilize similar descriptions regardless of price, though mentions of food can hint at quality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US wines tend to be pricier on the average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xmlns="" id="{1C14742F-6EF5-45F0-86C6-E2E02C80C3B3}"/>
              </a:ext>
            </a:extLst>
          </p:cNvPr>
          <p:cNvSpPr/>
          <p:nvPr/>
        </p:nvSpPr>
        <p:spPr>
          <a:xfrm>
            <a:off x="2130367" y="5542336"/>
            <a:ext cx="6809172" cy="1134871"/>
          </a:xfrm>
          <a:prstGeom prst="roundRect">
            <a:avLst/>
          </a:prstGeom>
          <a:noFill/>
          <a:ln>
            <a:solidFill>
              <a:srgbClr val="CD6B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sz="1600" b="1" dirty="0">
                <a:solidFill>
                  <a:schemeClr val="tx1"/>
                </a:solidFill>
              </a:rPr>
              <a:t>Recommendations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Liquor stores should organize by flavor profiles rather than regions </a:t>
            </a:r>
          </a:p>
        </p:txBody>
      </p:sp>
      <p:pic>
        <p:nvPicPr>
          <p:cNvPr id="2050" name="Picture 2" descr="https://pbs.twimg.com/profile_images/500216225343889409/D7_J27yD_400x400.jpeg">
            <a:extLst>
              <a:ext uri="{FF2B5EF4-FFF2-40B4-BE49-F238E27FC236}">
                <a16:creationId xmlns:a16="http://schemas.microsoft.com/office/drawing/2014/main" xmlns="" id="{63DD0A1C-D22B-4F2A-B4F3-03CCBD89AD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2812549"/>
            <a:ext cx="856861" cy="856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team.inria.fr/zenith/files/2014/10/collaborative.jpg">
            <a:extLst>
              <a:ext uri="{FF2B5EF4-FFF2-40B4-BE49-F238E27FC236}">
                <a16:creationId xmlns:a16="http://schemas.microsoft.com/office/drawing/2014/main" xmlns="" id="{468D683E-6245-447D-A14A-EC46A3150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367" y="4192780"/>
            <a:ext cx="1090856" cy="935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pload.wikimedia.org/wikipedia/commons/b/b4/Cmu-icon-square.png">
            <a:extLst>
              <a:ext uri="{FF2B5EF4-FFF2-40B4-BE49-F238E27FC236}">
                <a16:creationId xmlns:a16="http://schemas.microsoft.com/office/drawing/2014/main" xmlns="" id="{5D9F3D15-4AE8-44E1-8FD5-25820EC58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2165" y="5542336"/>
            <a:ext cx="938655" cy="938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entralized Data sets">
            <a:extLst>
              <a:ext uri="{FF2B5EF4-FFF2-40B4-BE49-F238E27FC236}">
                <a16:creationId xmlns:a16="http://schemas.microsoft.com/office/drawing/2014/main" xmlns="" id="{8D256C5F-996E-4E92-8F68-EDE008F95F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9" r="23580" b="3791"/>
          <a:stretch/>
        </p:blipFill>
        <p:spPr bwMode="auto">
          <a:xfrm>
            <a:off x="2276547" y="1473604"/>
            <a:ext cx="944676" cy="83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487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439</Words>
  <Application>Microsoft Macintosh PowerPoint</Application>
  <PresentationFormat>Widescreen</PresentationFormat>
  <Paragraphs>71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Calibri Light</vt:lpstr>
      <vt:lpstr>Wingdings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Sidhaarthan Velur Gopalakrishnan</dc:creator>
  <cp:lastModifiedBy>Microsoft Office User</cp:lastModifiedBy>
  <cp:revision>77</cp:revision>
  <dcterms:created xsi:type="dcterms:W3CDTF">2017-10-01T20:04:42Z</dcterms:created>
  <dcterms:modified xsi:type="dcterms:W3CDTF">2017-10-08T21:49:41Z</dcterms:modified>
</cp:coreProperties>
</file>

<file path=docProps/thumbnail.jpeg>
</file>